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4" r:id="rId2"/>
    <p:sldId id="266" r:id="rId3"/>
    <p:sldId id="265" r:id="rId4"/>
    <p:sldId id="267" r:id="rId5"/>
    <p:sldId id="268" r:id="rId6"/>
    <p:sldId id="269" r:id="rId7"/>
    <p:sldId id="271" r:id="rId8"/>
    <p:sldId id="272" r:id="rId9"/>
    <p:sldId id="273" r:id="rId10"/>
    <p:sldId id="274" r:id="rId11"/>
    <p:sldId id="275" r:id="rId12"/>
    <p:sldId id="276" r:id="rId13"/>
    <p:sldId id="277" r:id="rId14"/>
    <p:sldId id="278" r:id="rId15"/>
    <p:sldId id="280" r:id="rId16"/>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1859"/>
  </p:normalViewPr>
  <p:slideViewPr>
    <p:cSldViewPr snapToGrid="0">
      <p:cViewPr varScale="1">
        <p:scale>
          <a:sx n="146" d="100"/>
          <a:sy n="146" d="100"/>
        </p:scale>
        <p:origin x="10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B1C8FA-8048-A34F-9313-C0BC95ED9E89}" type="datetimeFigureOut">
              <a:rPr lang="en-IL" smtClean="0"/>
              <a:t>06/03/2024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2A267A-0A93-4343-96AB-A27BE6AB810F}" type="slidenum">
              <a:rPr lang="en-IL" smtClean="0"/>
              <a:t>‹#›</a:t>
            </a:fld>
            <a:endParaRPr lang="en-IL"/>
          </a:p>
        </p:txBody>
      </p:sp>
    </p:spTree>
    <p:extLst>
      <p:ext uri="{BB962C8B-B14F-4D97-AF65-F5344CB8AC3E}">
        <p14:creationId xmlns:p14="http://schemas.microsoft.com/office/powerpoint/2010/main" val="1651576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B075-543A-14F0-79D8-E355CE90E5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A252B7B8-BEEB-3FC6-80E7-79E7B0D9C8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2E3EE354-CADC-4CB5-AF5E-F993795E3BA5}"/>
              </a:ext>
            </a:extLst>
          </p:cNvPr>
          <p:cNvSpPr>
            <a:spLocks noGrp="1"/>
          </p:cNvSpPr>
          <p:nvPr>
            <p:ph type="dt" sz="half" idx="10"/>
          </p:nvPr>
        </p:nvSpPr>
        <p:spPr/>
        <p:txBody>
          <a:bodyPr/>
          <a:lstStyle/>
          <a:p>
            <a:fld id="{C66C15AC-488F-E042-B485-CABB700111B1}" type="datetimeFigureOut">
              <a:rPr lang="en-IL" smtClean="0"/>
              <a:t>06/03/2024</a:t>
            </a:fld>
            <a:endParaRPr lang="en-IL"/>
          </a:p>
        </p:txBody>
      </p:sp>
      <p:sp>
        <p:nvSpPr>
          <p:cNvPr id="5" name="Footer Placeholder 4">
            <a:extLst>
              <a:ext uri="{FF2B5EF4-FFF2-40B4-BE49-F238E27FC236}">
                <a16:creationId xmlns:a16="http://schemas.microsoft.com/office/drawing/2014/main" id="{AA0C1110-7ABF-189A-4FF9-66B7E34FF75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8716B4F-4903-F128-724B-974EE8136C3A}"/>
              </a:ext>
            </a:extLst>
          </p:cNvPr>
          <p:cNvSpPr>
            <a:spLocks noGrp="1"/>
          </p:cNvSpPr>
          <p:nvPr>
            <p:ph type="sldNum" sz="quarter" idx="12"/>
          </p:nvPr>
        </p:nvSpPr>
        <p:spPr/>
        <p:txBody>
          <a:bodyPr/>
          <a:lstStyle/>
          <a:p>
            <a:fld id="{C9BE6ADC-8401-3442-89FC-B297F9826F25}" type="slidenum">
              <a:rPr lang="en-IL" smtClean="0"/>
              <a:t>‹#›</a:t>
            </a:fld>
            <a:endParaRPr lang="en-IL"/>
          </a:p>
        </p:txBody>
      </p:sp>
    </p:spTree>
    <p:extLst>
      <p:ext uri="{BB962C8B-B14F-4D97-AF65-F5344CB8AC3E}">
        <p14:creationId xmlns:p14="http://schemas.microsoft.com/office/powerpoint/2010/main" val="1153502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D944-EC58-7F95-BF6C-1269512F0B1C}"/>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AC1295A5-23DA-A9E7-F0D3-D9F0F74240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03AFA57-6BD2-F71B-BE63-16ADD42A4E19}"/>
              </a:ext>
            </a:extLst>
          </p:cNvPr>
          <p:cNvSpPr>
            <a:spLocks noGrp="1"/>
          </p:cNvSpPr>
          <p:nvPr>
            <p:ph type="dt" sz="half" idx="10"/>
          </p:nvPr>
        </p:nvSpPr>
        <p:spPr/>
        <p:txBody>
          <a:bodyPr/>
          <a:lstStyle/>
          <a:p>
            <a:fld id="{C66C15AC-488F-E042-B485-CABB700111B1}" type="datetimeFigureOut">
              <a:rPr lang="en-IL" smtClean="0"/>
              <a:t>06/03/2024</a:t>
            </a:fld>
            <a:endParaRPr lang="en-IL"/>
          </a:p>
        </p:txBody>
      </p:sp>
      <p:sp>
        <p:nvSpPr>
          <p:cNvPr id="5" name="Footer Placeholder 4">
            <a:extLst>
              <a:ext uri="{FF2B5EF4-FFF2-40B4-BE49-F238E27FC236}">
                <a16:creationId xmlns:a16="http://schemas.microsoft.com/office/drawing/2014/main" id="{BBB1E866-906E-F72B-FA03-5CE460B8926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735E473-DB7A-AD8E-7CFF-E5C6E8FFCA3A}"/>
              </a:ext>
            </a:extLst>
          </p:cNvPr>
          <p:cNvSpPr>
            <a:spLocks noGrp="1"/>
          </p:cNvSpPr>
          <p:nvPr>
            <p:ph type="sldNum" sz="quarter" idx="12"/>
          </p:nvPr>
        </p:nvSpPr>
        <p:spPr/>
        <p:txBody>
          <a:bodyPr/>
          <a:lstStyle/>
          <a:p>
            <a:fld id="{C9BE6ADC-8401-3442-89FC-B297F9826F25}" type="slidenum">
              <a:rPr lang="en-IL" smtClean="0"/>
              <a:t>‹#›</a:t>
            </a:fld>
            <a:endParaRPr lang="en-IL"/>
          </a:p>
        </p:txBody>
      </p:sp>
    </p:spTree>
    <p:extLst>
      <p:ext uri="{BB962C8B-B14F-4D97-AF65-F5344CB8AC3E}">
        <p14:creationId xmlns:p14="http://schemas.microsoft.com/office/powerpoint/2010/main" val="3549431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F9241C-FE95-F78C-E1A1-F3BDAB8EFE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9E3D37B5-C375-19E0-4676-FEE266C55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2F64A2B-B8EE-2637-502F-55B00464E28F}"/>
              </a:ext>
            </a:extLst>
          </p:cNvPr>
          <p:cNvSpPr>
            <a:spLocks noGrp="1"/>
          </p:cNvSpPr>
          <p:nvPr>
            <p:ph type="dt" sz="half" idx="10"/>
          </p:nvPr>
        </p:nvSpPr>
        <p:spPr/>
        <p:txBody>
          <a:bodyPr/>
          <a:lstStyle/>
          <a:p>
            <a:fld id="{C66C15AC-488F-E042-B485-CABB700111B1}" type="datetimeFigureOut">
              <a:rPr lang="en-IL" smtClean="0"/>
              <a:t>06/03/2024</a:t>
            </a:fld>
            <a:endParaRPr lang="en-IL"/>
          </a:p>
        </p:txBody>
      </p:sp>
      <p:sp>
        <p:nvSpPr>
          <p:cNvPr id="5" name="Footer Placeholder 4">
            <a:extLst>
              <a:ext uri="{FF2B5EF4-FFF2-40B4-BE49-F238E27FC236}">
                <a16:creationId xmlns:a16="http://schemas.microsoft.com/office/drawing/2014/main" id="{07EAEEB0-7BEE-64D7-468F-11A0EF9D92D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240A5AD-F244-B6E1-A4A2-949DE96B142C}"/>
              </a:ext>
            </a:extLst>
          </p:cNvPr>
          <p:cNvSpPr>
            <a:spLocks noGrp="1"/>
          </p:cNvSpPr>
          <p:nvPr>
            <p:ph type="sldNum" sz="quarter" idx="12"/>
          </p:nvPr>
        </p:nvSpPr>
        <p:spPr/>
        <p:txBody>
          <a:bodyPr/>
          <a:lstStyle/>
          <a:p>
            <a:fld id="{C9BE6ADC-8401-3442-89FC-B297F9826F25}" type="slidenum">
              <a:rPr lang="en-IL" smtClean="0"/>
              <a:t>‹#›</a:t>
            </a:fld>
            <a:endParaRPr lang="en-IL"/>
          </a:p>
        </p:txBody>
      </p:sp>
    </p:spTree>
    <p:extLst>
      <p:ext uri="{BB962C8B-B14F-4D97-AF65-F5344CB8AC3E}">
        <p14:creationId xmlns:p14="http://schemas.microsoft.com/office/powerpoint/2010/main" val="723999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432C-703B-EE64-CF3D-52C2F787454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57CCFDD-548A-618A-1AA6-64703BFBFD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362B241-5156-6ECE-6F96-68F6D08E0770}"/>
              </a:ext>
            </a:extLst>
          </p:cNvPr>
          <p:cNvSpPr>
            <a:spLocks noGrp="1"/>
          </p:cNvSpPr>
          <p:nvPr>
            <p:ph type="dt" sz="half" idx="10"/>
          </p:nvPr>
        </p:nvSpPr>
        <p:spPr/>
        <p:txBody>
          <a:bodyPr/>
          <a:lstStyle/>
          <a:p>
            <a:fld id="{C66C15AC-488F-E042-B485-CABB700111B1}" type="datetimeFigureOut">
              <a:rPr lang="en-IL" smtClean="0"/>
              <a:t>06/03/2024</a:t>
            </a:fld>
            <a:endParaRPr lang="en-IL"/>
          </a:p>
        </p:txBody>
      </p:sp>
      <p:sp>
        <p:nvSpPr>
          <p:cNvPr id="5" name="Footer Placeholder 4">
            <a:extLst>
              <a:ext uri="{FF2B5EF4-FFF2-40B4-BE49-F238E27FC236}">
                <a16:creationId xmlns:a16="http://schemas.microsoft.com/office/drawing/2014/main" id="{D17A9832-49A2-3BA2-958A-079E8917215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9A7A984-3B2E-9D2A-6710-B9B51CA758A9}"/>
              </a:ext>
            </a:extLst>
          </p:cNvPr>
          <p:cNvSpPr>
            <a:spLocks noGrp="1"/>
          </p:cNvSpPr>
          <p:nvPr>
            <p:ph type="sldNum" sz="quarter" idx="12"/>
          </p:nvPr>
        </p:nvSpPr>
        <p:spPr/>
        <p:txBody>
          <a:bodyPr/>
          <a:lstStyle/>
          <a:p>
            <a:fld id="{C9BE6ADC-8401-3442-89FC-B297F9826F25}" type="slidenum">
              <a:rPr lang="en-IL" smtClean="0"/>
              <a:t>‹#›</a:t>
            </a:fld>
            <a:endParaRPr lang="en-IL"/>
          </a:p>
        </p:txBody>
      </p:sp>
    </p:spTree>
    <p:extLst>
      <p:ext uri="{BB962C8B-B14F-4D97-AF65-F5344CB8AC3E}">
        <p14:creationId xmlns:p14="http://schemas.microsoft.com/office/powerpoint/2010/main" val="276363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4251-0CD3-6288-055D-6872A883A0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E39BB461-9EFE-EA4B-1915-45BE564AAF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75CE99-8FE8-9F01-06A6-8D2F94F2BFBF}"/>
              </a:ext>
            </a:extLst>
          </p:cNvPr>
          <p:cNvSpPr>
            <a:spLocks noGrp="1"/>
          </p:cNvSpPr>
          <p:nvPr>
            <p:ph type="dt" sz="half" idx="10"/>
          </p:nvPr>
        </p:nvSpPr>
        <p:spPr/>
        <p:txBody>
          <a:bodyPr/>
          <a:lstStyle/>
          <a:p>
            <a:fld id="{C66C15AC-488F-E042-B485-CABB700111B1}" type="datetimeFigureOut">
              <a:rPr lang="en-IL" smtClean="0"/>
              <a:t>06/03/2024</a:t>
            </a:fld>
            <a:endParaRPr lang="en-IL"/>
          </a:p>
        </p:txBody>
      </p:sp>
      <p:sp>
        <p:nvSpPr>
          <p:cNvPr id="5" name="Footer Placeholder 4">
            <a:extLst>
              <a:ext uri="{FF2B5EF4-FFF2-40B4-BE49-F238E27FC236}">
                <a16:creationId xmlns:a16="http://schemas.microsoft.com/office/drawing/2014/main" id="{40ECB419-3F44-6EF1-E3EB-E477E484F57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E569CD0-1A2F-A8DE-C2F6-0998BC1506E6}"/>
              </a:ext>
            </a:extLst>
          </p:cNvPr>
          <p:cNvSpPr>
            <a:spLocks noGrp="1"/>
          </p:cNvSpPr>
          <p:nvPr>
            <p:ph type="sldNum" sz="quarter" idx="12"/>
          </p:nvPr>
        </p:nvSpPr>
        <p:spPr/>
        <p:txBody>
          <a:bodyPr/>
          <a:lstStyle/>
          <a:p>
            <a:fld id="{C9BE6ADC-8401-3442-89FC-B297F9826F25}" type="slidenum">
              <a:rPr lang="en-IL" smtClean="0"/>
              <a:t>‹#›</a:t>
            </a:fld>
            <a:endParaRPr lang="en-IL"/>
          </a:p>
        </p:txBody>
      </p:sp>
    </p:spTree>
    <p:extLst>
      <p:ext uri="{BB962C8B-B14F-4D97-AF65-F5344CB8AC3E}">
        <p14:creationId xmlns:p14="http://schemas.microsoft.com/office/powerpoint/2010/main" val="3588283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536D-AD75-E102-BFCA-A40295FBA3B4}"/>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956DE2AE-FB98-9281-6E7A-91B92E960D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2A956310-6AEC-B23C-8138-39D68C32BE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EC9C672F-F680-B064-8A67-83EB8EF0EDB8}"/>
              </a:ext>
            </a:extLst>
          </p:cNvPr>
          <p:cNvSpPr>
            <a:spLocks noGrp="1"/>
          </p:cNvSpPr>
          <p:nvPr>
            <p:ph type="dt" sz="half" idx="10"/>
          </p:nvPr>
        </p:nvSpPr>
        <p:spPr/>
        <p:txBody>
          <a:bodyPr/>
          <a:lstStyle/>
          <a:p>
            <a:fld id="{C66C15AC-488F-E042-B485-CABB700111B1}" type="datetimeFigureOut">
              <a:rPr lang="en-IL" smtClean="0"/>
              <a:t>06/03/2024</a:t>
            </a:fld>
            <a:endParaRPr lang="en-IL"/>
          </a:p>
        </p:txBody>
      </p:sp>
      <p:sp>
        <p:nvSpPr>
          <p:cNvPr id="6" name="Footer Placeholder 5">
            <a:extLst>
              <a:ext uri="{FF2B5EF4-FFF2-40B4-BE49-F238E27FC236}">
                <a16:creationId xmlns:a16="http://schemas.microsoft.com/office/drawing/2014/main" id="{1BFB1D92-8ACD-7AA1-401C-0CFB9912110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1B264C15-0777-214A-6596-9CAA9D110159}"/>
              </a:ext>
            </a:extLst>
          </p:cNvPr>
          <p:cNvSpPr>
            <a:spLocks noGrp="1"/>
          </p:cNvSpPr>
          <p:nvPr>
            <p:ph type="sldNum" sz="quarter" idx="12"/>
          </p:nvPr>
        </p:nvSpPr>
        <p:spPr/>
        <p:txBody>
          <a:bodyPr/>
          <a:lstStyle/>
          <a:p>
            <a:fld id="{C9BE6ADC-8401-3442-89FC-B297F9826F25}" type="slidenum">
              <a:rPr lang="en-IL" smtClean="0"/>
              <a:t>‹#›</a:t>
            </a:fld>
            <a:endParaRPr lang="en-IL"/>
          </a:p>
        </p:txBody>
      </p:sp>
    </p:spTree>
    <p:extLst>
      <p:ext uri="{BB962C8B-B14F-4D97-AF65-F5344CB8AC3E}">
        <p14:creationId xmlns:p14="http://schemas.microsoft.com/office/powerpoint/2010/main" val="1260384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6F1E2-85FC-35A2-FA32-43C72A17FA90}"/>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0C5ACEB-B13F-E708-5236-1CE4819CB3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7958A6-A814-0786-84B4-610BF5F698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15ED68D-529B-ED9D-673D-C0C589327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9ABB11-7330-976B-516A-18B2D29C26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4F87868E-4795-3BED-DFF3-AB0D0F845757}"/>
              </a:ext>
            </a:extLst>
          </p:cNvPr>
          <p:cNvSpPr>
            <a:spLocks noGrp="1"/>
          </p:cNvSpPr>
          <p:nvPr>
            <p:ph type="dt" sz="half" idx="10"/>
          </p:nvPr>
        </p:nvSpPr>
        <p:spPr/>
        <p:txBody>
          <a:bodyPr/>
          <a:lstStyle/>
          <a:p>
            <a:fld id="{C66C15AC-488F-E042-B485-CABB700111B1}" type="datetimeFigureOut">
              <a:rPr lang="en-IL" smtClean="0"/>
              <a:t>06/03/2024</a:t>
            </a:fld>
            <a:endParaRPr lang="en-IL"/>
          </a:p>
        </p:txBody>
      </p:sp>
      <p:sp>
        <p:nvSpPr>
          <p:cNvPr id="8" name="Footer Placeholder 7">
            <a:extLst>
              <a:ext uri="{FF2B5EF4-FFF2-40B4-BE49-F238E27FC236}">
                <a16:creationId xmlns:a16="http://schemas.microsoft.com/office/drawing/2014/main" id="{7F06FA27-6ACB-3D0D-060F-A44A2F9F6070}"/>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3EC4475-A881-082E-21CD-90C54D4FCC1D}"/>
              </a:ext>
            </a:extLst>
          </p:cNvPr>
          <p:cNvSpPr>
            <a:spLocks noGrp="1"/>
          </p:cNvSpPr>
          <p:nvPr>
            <p:ph type="sldNum" sz="quarter" idx="12"/>
          </p:nvPr>
        </p:nvSpPr>
        <p:spPr/>
        <p:txBody>
          <a:bodyPr/>
          <a:lstStyle/>
          <a:p>
            <a:fld id="{C9BE6ADC-8401-3442-89FC-B297F9826F25}" type="slidenum">
              <a:rPr lang="en-IL" smtClean="0"/>
              <a:t>‹#›</a:t>
            </a:fld>
            <a:endParaRPr lang="en-IL"/>
          </a:p>
        </p:txBody>
      </p:sp>
    </p:spTree>
    <p:extLst>
      <p:ext uri="{BB962C8B-B14F-4D97-AF65-F5344CB8AC3E}">
        <p14:creationId xmlns:p14="http://schemas.microsoft.com/office/powerpoint/2010/main" val="2162337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BDF4-C6E4-8B8F-77E1-6BC8A73ABB76}"/>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679B4BE8-E540-E73E-1820-FC5B2592365A}"/>
              </a:ext>
            </a:extLst>
          </p:cNvPr>
          <p:cNvSpPr>
            <a:spLocks noGrp="1"/>
          </p:cNvSpPr>
          <p:nvPr>
            <p:ph type="dt" sz="half" idx="10"/>
          </p:nvPr>
        </p:nvSpPr>
        <p:spPr/>
        <p:txBody>
          <a:bodyPr/>
          <a:lstStyle/>
          <a:p>
            <a:fld id="{C66C15AC-488F-E042-B485-CABB700111B1}" type="datetimeFigureOut">
              <a:rPr lang="en-IL" smtClean="0"/>
              <a:t>06/03/2024</a:t>
            </a:fld>
            <a:endParaRPr lang="en-IL"/>
          </a:p>
        </p:txBody>
      </p:sp>
      <p:sp>
        <p:nvSpPr>
          <p:cNvPr id="4" name="Footer Placeholder 3">
            <a:extLst>
              <a:ext uri="{FF2B5EF4-FFF2-40B4-BE49-F238E27FC236}">
                <a16:creationId xmlns:a16="http://schemas.microsoft.com/office/drawing/2014/main" id="{1293165F-B710-9156-C6D5-F6C85E608493}"/>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A0C81B0B-F69B-E2E7-331C-0281A1E67381}"/>
              </a:ext>
            </a:extLst>
          </p:cNvPr>
          <p:cNvSpPr>
            <a:spLocks noGrp="1"/>
          </p:cNvSpPr>
          <p:nvPr>
            <p:ph type="sldNum" sz="quarter" idx="12"/>
          </p:nvPr>
        </p:nvSpPr>
        <p:spPr/>
        <p:txBody>
          <a:bodyPr/>
          <a:lstStyle/>
          <a:p>
            <a:fld id="{C9BE6ADC-8401-3442-89FC-B297F9826F25}" type="slidenum">
              <a:rPr lang="en-IL" smtClean="0"/>
              <a:t>‹#›</a:t>
            </a:fld>
            <a:endParaRPr lang="en-IL"/>
          </a:p>
        </p:txBody>
      </p:sp>
    </p:spTree>
    <p:extLst>
      <p:ext uri="{BB962C8B-B14F-4D97-AF65-F5344CB8AC3E}">
        <p14:creationId xmlns:p14="http://schemas.microsoft.com/office/powerpoint/2010/main" val="446925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DB08D4-5319-6E39-4285-C0E54F2AC0C0}"/>
              </a:ext>
            </a:extLst>
          </p:cNvPr>
          <p:cNvSpPr>
            <a:spLocks noGrp="1"/>
          </p:cNvSpPr>
          <p:nvPr>
            <p:ph type="dt" sz="half" idx="10"/>
          </p:nvPr>
        </p:nvSpPr>
        <p:spPr/>
        <p:txBody>
          <a:bodyPr/>
          <a:lstStyle/>
          <a:p>
            <a:fld id="{C66C15AC-488F-E042-B485-CABB700111B1}" type="datetimeFigureOut">
              <a:rPr lang="en-IL" smtClean="0"/>
              <a:t>06/03/2024</a:t>
            </a:fld>
            <a:endParaRPr lang="en-IL"/>
          </a:p>
        </p:txBody>
      </p:sp>
      <p:sp>
        <p:nvSpPr>
          <p:cNvPr id="3" name="Footer Placeholder 2">
            <a:extLst>
              <a:ext uri="{FF2B5EF4-FFF2-40B4-BE49-F238E27FC236}">
                <a16:creationId xmlns:a16="http://schemas.microsoft.com/office/drawing/2014/main" id="{7CD744AF-C42A-08F4-75A9-B092F5F0AD1E}"/>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CFCE1E45-34A4-F601-7AA8-C0407FC0B021}"/>
              </a:ext>
            </a:extLst>
          </p:cNvPr>
          <p:cNvSpPr>
            <a:spLocks noGrp="1"/>
          </p:cNvSpPr>
          <p:nvPr>
            <p:ph type="sldNum" sz="quarter" idx="12"/>
          </p:nvPr>
        </p:nvSpPr>
        <p:spPr/>
        <p:txBody>
          <a:bodyPr/>
          <a:lstStyle/>
          <a:p>
            <a:fld id="{C9BE6ADC-8401-3442-89FC-B297F9826F25}" type="slidenum">
              <a:rPr lang="en-IL" smtClean="0"/>
              <a:t>‹#›</a:t>
            </a:fld>
            <a:endParaRPr lang="en-IL"/>
          </a:p>
        </p:txBody>
      </p:sp>
    </p:spTree>
    <p:extLst>
      <p:ext uri="{BB962C8B-B14F-4D97-AF65-F5344CB8AC3E}">
        <p14:creationId xmlns:p14="http://schemas.microsoft.com/office/powerpoint/2010/main" val="2884999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6FC05-A98A-7962-345A-212D62B7E4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EDA3A48-0956-1F81-D85E-CD65FF5674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68F467EF-5925-DBBC-3EE3-5ED70E96C6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0A76CA-D60F-1A5B-F740-EF8BF977A29C}"/>
              </a:ext>
            </a:extLst>
          </p:cNvPr>
          <p:cNvSpPr>
            <a:spLocks noGrp="1"/>
          </p:cNvSpPr>
          <p:nvPr>
            <p:ph type="dt" sz="half" idx="10"/>
          </p:nvPr>
        </p:nvSpPr>
        <p:spPr/>
        <p:txBody>
          <a:bodyPr/>
          <a:lstStyle/>
          <a:p>
            <a:fld id="{C66C15AC-488F-E042-B485-CABB700111B1}" type="datetimeFigureOut">
              <a:rPr lang="en-IL" smtClean="0"/>
              <a:t>06/03/2024</a:t>
            </a:fld>
            <a:endParaRPr lang="en-IL"/>
          </a:p>
        </p:txBody>
      </p:sp>
      <p:sp>
        <p:nvSpPr>
          <p:cNvPr id="6" name="Footer Placeholder 5">
            <a:extLst>
              <a:ext uri="{FF2B5EF4-FFF2-40B4-BE49-F238E27FC236}">
                <a16:creationId xmlns:a16="http://schemas.microsoft.com/office/drawing/2014/main" id="{33417D77-BA97-C3EB-8516-4B689672E1C5}"/>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5FF413E-4C2D-2653-3323-A277FCE916EF}"/>
              </a:ext>
            </a:extLst>
          </p:cNvPr>
          <p:cNvSpPr>
            <a:spLocks noGrp="1"/>
          </p:cNvSpPr>
          <p:nvPr>
            <p:ph type="sldNum" sz="quarter" idx="12"/>
          </p:nvPr>
        </p:nvSpPr>
        <p:spPr/>
        <p:txBody>
          <a:bodyPr/>
          <a:lstStyle/>
          <a:p>
            <a:fld id="{C9BE6ADC-8401-3442-89FC-B297F9826F25}" type="slidenum">
              <a:rPr lang="en-IL" smtClean="0"/>
              <a:t>‹#›</a:t>
            </a:fld>
            <a:endParaRPr lang="en-IL"/>
          </a:p>
        </p:txBody>
      </p:sp>
    </p:spTree>
    <p:extLst>
      <p:ext uri="{BB962C8B-B14F-4D97-AF65-F5344CB8AC3E}">
        <p14:creationId xmlns:p14="http://schemas.microsoft.com/office/powerpoint/2010/main" val="1981461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EA44-6744-743E-19B2-FE6E03BA0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7F53CF25-C3A3-D203-11C9-1B1BB82E2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C17F639E-BC3E-C7D7-81B2-E8E24D2B4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132A9-A2EB-C1D4-2715-1B38A01E8D91}"/>
              </a:ext>
            </a:extLst>
          </p:cNvPr>
          <p:cNvSpPr>
            <a:spLocks noGrp="1"/>
          </p:cNvSpPr>
          <p:nvPr>
            <p:ph type="dt" sz="half" idx="10"/>
          </p:nvPr>
        </p:nvSpPr>
        <p:spPr/>
        <p:txBody>
          <a:bodyPr/>
          <a:lstStyle/>
          <a:p>
            <a:fld id="{C66C15AC-488F-E042-B485-CABB700111B1}" type="datetimeFigureOut">
              <a:rPr lang="en-IL" smtClean="0"/>
              <a:t>06/03/2024</a:t>
            </a:fld>
            <a:endParaRPr lang="en-IL"/>
          </a:p>
        </p:txBody>
      </p:sp>
      <p:sp>
        <p:nvSpPr>
          <p:cNvPr id="6" name="Footer Placeholder 5">
            <a:extLst>
              <a:ext uri="{FF2B5EF4-FFF2-40B4-BE49-F238E27FC236}">
                <a16:creationId xmlns:a16="http://schemas.microsoft.com/office/drawing/2014/main" id="{25A43BC0-CE55-B734-7E2B-59F83B121E4B}"/>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E3BC941-5B2C-2C4C-A233-4BFDF2A9A178}"/>
              </a:ext>
            </a:extLst>
          </p:cNvPr>
          <p:cNvSpPr>
            <a:spLocks noGrp="1"/>
          </p:cNvSpPr>
          <p:nvPr>
            <p:ph type="sldNum" sz="quarter" idx="12"/>
          </p:nvPr>
        </p:nvSpPr>
        <p:spPr/>
        <p:txBody>
          <a:bodyPr/>
          <a:lstStyle/>
          <a:p>
            <a:fld id="{C9BE6ADC-8401-3442-89FC-B297F9826F25}" type="slidenum">
              <a:rPr lang="en-IL" smtClean="0"/>
              <a:t>‹#›</a:t>
            </a:fld>
            <a:endParaRPr lang="en-IL"/>
          </a:p>
        </p:txBody>
      </p:sp>
    </p:spTree>
    <p:extLst>
      <p:ext uri="{BB962C8B-B14F-4D97-AF65-F5344CB8AC3E}">
        <p14:creationId xmlns:p14="http://schemas.microsoft.com/office/powerpoint/2010/main" val="4178856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114D2-4928-EFAC-A577-526819593E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0457AAF-90CA-0117-C915-5E37F1B1F0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378395E9-1B91-9F44-AE65-FA33A478D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C15AC-488F-E042-B485-CABB700111B1}" type="datetimeFigureOut">
              <a:rPr lang="en-IL" smtClean="0"/>
              <a:t>06/03/2024</a:t>
            </a:fld>
            <a:endParaRPr lang="en-IL"/>
          </a:p>
        </p:txBody>
      </p:sp>
      <p:sp>
        <p:nvSpPr>
          <p:cNvPr id="5" name="Footer Placeholder 4">
            <a:extLst>
              <a:ext uri="{FF2B5EF4-FFF2-40B4-BE49-F238E27FC236}">
                <a16:creationId xmlns:a16="http://schemas.microsoft.com/office/drawing/2014/main" id="{173B9A50-083F-0146-1875-F21BE10CDD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52A7C77A-51D9-674D-B000-65AD3792C6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E6ADC-8401-3442-89FC-B297F9826F25}" type="slidenum">
              <a:rPr lang="en-IL" smtClean="0"/>
              <a:t>‹#›</a:t>
            </a:fld>
            <a:endParaRPr lang="en-IL"/>
          </a:p>
        </p:txBody>
      </p:sp>
    </p:spTree>
    <p:extLst>
      <p:ext uri="{BB962C8B-B14F-4D97-AF65-F5344CB8AC3E}">
        <p14:creationId xmlns:p14="http://schemas.microsoft.com/office/powerpoint/2010/main" val="741289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IL" sz="4000" dirty="0">
                <a:solidFill>
                  <a:srgbClr val="FFFFFF"/>
                </a:solidFill>
              </a:rPr>
              <a:t>Biological Signals Analysis- 2024A</a:t>
            </a:r>
          </a:p>
        </p:txBody>
      </p:sp>
      <p:sp>
        <p:nvSpPr>
          <p:cNvPr id="2" name="TextBox 1">
            <a:extLst>
              <a:ext uri="{FF2B5EF4-FFF2-40B4-BE49-F238E27FC236}">
                <a16:creationId xmlns:a16="http://schemas.microsoft.com/office/drawing/2014/main" id="{07CE8D15-F6B4-BB73-B13E-3DCEFAC5B492}"/>
              </a:ext>
            </a:extLst>
          </p:cNvPr>
          <p:cNvSpPr txBox="1"/>
          <p:nvPr/>
        </p:nvSpPr>
        <p:spPr>
          <a:xfrm>
            <a:off x="504495" y="2194560"/>
            <a:ext cx="11173699" cy="1938992"/>
          </a:xfrm>
          <a:prstGeom prst="rect">
            <a:avLst/>
          </a:prstGeom>
          <a:noFill/>
        </p:spPr>
        <p:txBody>
          <a:bodyPr wrap="square" rtlCol="0">
            <a:spAutoFit/>
          </a:bodyPr>
          <a:lstStyle/>
          <a:p>
            <a:pPr algn="ctr"/>
            <a:r>
              <a:rPr lang="en-IL" sz="6000" dirty="0"/>
              <a:t>Project number 6- Pablo: Calcium Segmentation</a:t>
            </a:r>
          </a:p>
        </p:txBody>
      </p:sp>
      <p:sp>
        <p:nvSpPr>
          <p:cNvPr id="3" name="TextBox 2">
            <a:extLst>
              <a:ext uri="{FF2B5EF4-FFF2-40B4-BE49-F238E27FC236}">
                <a16:creationId xmlns:a16="http://schemas.microsoft.com/office/drawing/2014/main" id="{A3E3B1C4-66B3-A8B9-D7A9-4A382B3A6C0B}"/>
              </a:ext>
            </a:extLst>
          </p:cNvPr>
          <p:cNvSpPr txBox="1"/>
          <p:nvPr/>
        </p:nvSpPr>
        <p:spPr>
          <a:xfrm>
            <a:off x="4818688" y="4345577"/>
            <a:ext cx="2545312" cy="369332"/>
          </a:xfrm>
          <a:prstGeom prst="rect">
            <a:avLst/>
          </a:prstGeom>
          <a:noFill/>
        </p:spPr>
        <p:txBody>
          <a:bodyPr wrap="none" rtlCol="0">
            <a:spAutoFit/>
          </a:bodyPr>
          <a:lstStyle/>
          <a:p>
            <a:r>
              <a:rPr lang="en-IL" dirty="0"/>
              <a:t>Dekel David, Ziv Bentulila</a:t>
            </a:r>
          </a:p>
        </p:txBody>
      </p:sp>
    </p:spTree>
    <p:extLst>
      <p:ext uri="{BB962C8B-B14F-4D97-AF65-F5344CB8AC3E}">
        <p14:creationId xmlns:p14="http://schemas.microsoft.com/office/powerpoint/2010/main" val="2035158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US" sz="4000" dirty="0" err="1">
                <a:solidFill>
                  <a:srgbClr val="FFFFFF"/>
                </a:solidFill>
              </a:rPr>
              <a:t>CaImAn</a:t>
            </a:r>
            <a:r>
              <a:rPr lang="en-US" sz="4000" dirty="0">
                <a:solidFill>
                  <a:srgbClr val="FFFFFF"/>
                </a:solidFill>
              </a:rPr>
              <a:t> Python Library</a:t>
            </a:r>
            <a:endParaRPr lang="en-IL" sz="4000" dirty="0">
              <a:solidFill>
                <a:srgbClr val="FFFFFF"/>
              </a:solidFill>
            </a:endParaRPr>
          </a:p>
        </p:txBody>
      </p:sp>
      <p:sp>
        <p:nvSpPr>
          <p:cNvPr id="2" name="TextBox 1">
            <a:extLst>
              <a:ext uri="{FF2B5EF4-FFF2-40B4-BE49-F238E27FC236}">
                <a16:creationId xmlns:a16="http://schemas.microsoft.com/office/drawing/2014/main" id="{4C71CF60-118D-ACC5-312D-C53363ED5C54}"/>
              </a:ext>
            </a:extLst>
          </p:cNvPr>
          <p:cNvSpPr txBox="1"/>
          <p:nvPr/>
        </p:nvSpPr>
        <p:spPr>
          <a:xfrm>
            <a:off x="1515291" y="2413337"/>
            <a:ext cx="8647611" cy="1200329"/>
          </a:xfrm>
          <a:prstGeom prst="rect">
            <a:avLst/>
          </a:prstGeom>
          <a:noFill/>
        </p:spPr>
        <p:txBody>
          <a:bodyPr wrap="square" rtlCol="0">
            <a:spAutoFit/>
          </a:bodyPr>
          <a:lstStyle/>
          <a:p>
            <a:r>
              <a:rPr lang="en-US" sz="1800" dirty="0">
                <a:effectLst/>
                <a:latin typeface="Aptos" panose="020B0004020202020204" pitchFamily="34" charset="0"/>
                <a:ea typeface="Aptos" panose="020B0004020202020204" pitchFamily="34" charset="0"/>
                <a:cs typeface="Arial" panose="020B0604020202020204" pitchFamily="34" charset="0"/>
              </a:rPr>
              <a:t>We encountered a paper that improved the detectability of calcium imaging experiments. It was accompanied by a Python library, rich documentation, and examples that helped implement it in other data. This Python library, </a:t>
            </a:r>
            <a:r>
              <a:rPr lang="en-US" sz="1800" dirty="0" err="1">
                <a:effectLst/>
                <a:latin typeface="Aptos" panose="020B0004020202020204" pitchFamily="34" charset="0"/>
                <a:ea typeface="Aptos" panose="020B0004020202020204" pitchFamily="34" charset="0"/>
                <a:cs typeface="Arial" panose="020B0604020202020204" pitchFamily="34" charset="0"/>
              </a:rPr>
              <a:t>CaImAn</a:t>
            </a:r>
            <a:r>
              <a:rPr lang="en-US" sz="1800" dirty="0">
                <a:effectLst/>
                <a:latin typeface="Aptos" panose="020B0004020202020204" pitchFamily="34" charset="0"/>
                <a:ea typeface="Aptos" panose="020B0004020202020204" pitchFamily="34" charset="0"/>
                <a:cs typeface="Arial" panose="020B0604020202020204" pitchFamily="34" charset="0"/>
              </a:rPr>
              <a:t>, is specifically designed to analyze one-photon and two-photon calcium imaging data.</a:t>
            </a:r>
            <a:endParaRPr lang="en-IL" dirty="0"/>
          </a:p>
        </p:txBody>
      </p:sp>
    </p:spTree>
    <p:extLst>
      <p:ext uri="{BB962C8B-B14F-4D97-AF65-F5344CB8AC3E}">
        <p14:creationId xmlns:p14="http://schemas.microsoft.com/office/powerpoint/2010/main" val="2527300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US" sz="4000" dirty="0" err="1">
                <a:solidFill>
                  <a:srgbClr val="FFFFFF"/>
                </a:solidFill>
              </a:rPr>
              <a:t>CaImAn</a:t>
            </a:r>
            <a:r>
              <a:rPr lang="en-US" sz="4000" dirty="0">
                <a:solidFill>
                  <a:srgbClr val="FFFFFF"/>
                </a:solidFill>
              </a:rPr>
              <a:t> – Main pipeline</a:t>
            </a:r>
            <a:endParaRPr lang="en-IL" sz="4000" dirty="0">
              <a:solidFill>
                <a:srgbClr val="FFFFFF"/>
              </a:solidFill>
            </a:endParaRPr>
          </a:p>
        </p:txBody>
      </p:sp>
      <p:pic>
        <p:nvPicPr>
          <p:cNvPr id="8" name="Picture 7">
            <a:extLst>
              <a:ext uri="{FF2B5EF4-FFF2-40B4-BE49-F238E27FC236}">
                <a16:creationId xmlns:a16="http://schemas.microsoft.com/office/drawing/2014/main" id="{FEC02839-4197-0A7C-E4E5-0596FF87D9D5}"/>
              </a:ext>
            </a:extLst>
          </p:cNvPr>
          <p:cNvPicPr>
            <a:picLocks noChangeAspect="1"/>
          </p:cNvPicPr>
          <p:nvPr/>
        </p:nvPicPr>
        <p:blipFill>
          <a:blip r:embed="rId3"/>
          <a:stretch>
            <a:fillRect/>
          </a:stretch>
        </p:blipFill>
        <p:spPr>
          <a:xfrm>
            <a:off x="1771046" y="2876473"/>
            <a:ext cx="8649907" cy="1105054"/>
          </a:xfrm>
          <a:prstGeom prst="rect">
            <a:avLst/>
          </a:prstGeom>
        </p:spPr>
      </p:pic>
    </p:spTree>
    <p:extLst>
      <p:ext uri="{BB962C8B-B14F-4D97-AF65-F5344CB8AC3E}">
        <p14:creationId xmlns:p14="http://schemas.microsoft.com/office/powerpoint/2010/main" val="374680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US" sz="4000" dirty="0" err="1">
                <a:solidFill>
                  <a:srgbClr val="FFFFFF"/>
                </a:solidFill>
              </a:rPr>
              <a:t>CaImAn</a:t>
            </a:r>
            <a:r>
              <a:rPr lang="en-US" sz="4000" dirty="0">
                <a:solidFill>
                  <a:srgbClr val="FFFFFF"/>
                </a:solidFill>
              </a:rPr>
              <a:t> – Motion Correction</a:t>
            </a:r>
            <a:endParaRPr lang="en-IL" sz="4000" dirty="0">
              <a:solidFill>
                <a:srgbClr val="FFFFFF"/>
              </a:solidFill>
            </a:endParaRPr>
          </a:p>
        </p:txBody>
      </p:sp>
      <p:pic>
        <p:nvPicPr>
          <p:cNvPr id="3" name="Picture 2" descr="A graph of a line&#10;&#10;Description automatically generated with medium confidence">
            <a:extLst>
              <a:ext uri="{FF2B5EF4-FFF2-40B4-BE49-F238E27FC236}">
                <a16:creationId xmlns:a16="http://schemas.microsoft.com/office/drawing/2014/main" id="{9D6B84CE-872B-584B-96D8-F65AA647F13B}"/>
              </a:ext>
            </a:extLst>
          </p:cNvPr>
          <p:cNvPicPr>
            <a:picLocks noChangeAspect="1"/>
          </p:cNvPicPr>
          <p:nvPr/>
        </p:nvPicPr>
        <p:blipFill>
          <a:blip r:embed="rId3"/>
          <a:stretch>
            <a:fillRect/>
          </a:stretch>
        </p:blipFill>
        <p:spPr>
          <a:xfrm>
            <a:off x="421490" y="2606040"/>
            <a:ext cx="4380425" cy="2419897"/>
          </a:xfrm>
          <a:prstGeom prst="rect">
            <a:avLst/>
          </a:prstGeom>
        </p:spPr>
      </p:pic>
      <p:pic>
        <p:nvPicPr>
          <p:cNvPr id="7" name="Picture 6" descr="A close-up of a black and white image&#10;&#10;Description automatically generated">
            <a:extLst>
              <a:ext uri="{FF2B5EF4-FFF2-40B4-BE49-F238E27FC236}">
                <a16:creationId xmlns:a16="http://schemas.microsoft.com/office/drawing/2014/main" id="{B3690DBD-9FD3-2222-8777-6E2E4BCB191A}"/>
              </a:ext>
            </a:extLst>
          </p:cNvPr>
          <p:cNvPicPr>
            <a:picLocks noChangeAspect="1"/>
          </p:cNvPicPr>
          <p:nvPr/>
        </p:nvPicPr>
        <p:blipFill>
          <a:blip r:embed="rId4"/>
          <a:stretch>
            <a:fillRect/>
          </a:stretch>
        </p:blipFill>
        <p:spPr>
          <a:xfrm>
            <a:off x="5393054" y="1861458"/>
            <a:ext cx="5834471" cy="3287026"/>
          </a:xfrm>
          <a:prstGeom prst="rect">
            <a:avLst/>
          </a:prstGeom>
        </p:spPr>
      </p:pic>
    </p:spTree>
    <p:extLst>
      <p:ext uri="{BB962C8B-B14F-4D97-AF65-F5344CB8AC3E}">
        <p14:creationId xmlns:p14="http://schemas.microsoft.com/office/powerpoint/2010/main" val="134135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US" sz="4000" dirty="0" err="1">
                <a:solidFill>
                  <a:srgbClr val="FFFFFF"/>
                </a:solidFill>
              </a:rPr>
              <a:t>CaImAn</a:t>
            </a:r>
            <a:r>
              <a:rPr lang="en-US" sz="4000" dirty="0">
                <a:solidFill>
                  <a:srgbClr val="FFFFFF"/>
                </a:solidFill>
              </a:rPr>
              <a:t> – Source Separation</a:t>
            </a:r>
            <a:endParaRPr lang="en-IL" sz="4000" dirty="0">
              <a:solidFill>
                <a:srgbClr val="FFFFFF"/>
              </a:solidFill>
            </a:endParaRPr>
          </a:p>
        </p:txBody>
      </p:sp>
      <p:pic>
        <p:nvPicPr>
          <p:cNvPr id="2" name="Picture 1">
            <a:extLst>
              <a:ext uri="{FF2B5EF4-FFF2-40B4-BE49-F238E27FC236}">
                <a16:creationId xmlns:a16="http://schemas.microsoft.com/office/drawing/2014/main" id="{E03436ED-EB51-6951-8514-14CDEFD6273B}"/>
              </a:ext>
            </a:extLst>
          </p:cNvPr>
          <p:cNvPicPr>
            <a:picLocks noChangeAspect="1"/>
          </p:cNvPicPr>
          <p:nvPr/>
        </p:nvPicPr>
        <p:blipFill>
          <a:blip r:embed="rId3"/>
          <a:stretch>
            <a:fillRect/>
          </a:stretch>
        </p:blipFill>
        <p:spPr>
          <a:xfrm>
            <a:off x="584064" y="1679166"/>
            <a:ext cx="3602582" cy="3602582"/>
          </a:xfrm>
          <a:prstGeom prst="rect">
            <a:avLst/>
          </a:prstGeom>
        </p:spPr>
      </p:pic>
      <p:pic>
        <p:nvPicPr>
          <p:cNvPr id="4" name="Picture 3">
            <a:extLst>
              <a:ext uri="{FF2B5EF4-FFF2-40B4-BE49-F238E27FC236}">
                <a16:creationId xmlns:a16="http://schemas.microsoft.com/office/drawing/2014/main" id="{6F190B0A-4395-83A5-3B9B-BFF1AE9FDCA7}"/>
              </a:ext>
            </a:extLst>
          </p:cNvPr>
          <p:cNvPicPr>
            <a:picLocks noChangeAspect="1"/>
          </p:cNvPicPr>
          <p:nvPr/>
        </p:nvPicPr>
        <p:blipFill>
          <a:blip r:embed="rId4"/>
          <a:stretch>
            <a:fillRect/>
          </a:stretch>
        </p:blipFill>
        <p:spPr>
          <a:xfrm>
            <a:off x="4374478" y="1836284"/>
            <a:ext cx="7111382" cy="2735716"/>
          </a:xfrm>
          <a:prstGeom prst="rect">
            <a:avLst/>
          </a:prstGeom>
        </p:spPr>
      </p:pic>
    </p:spTree>
    <p:extLst>
      <p:ext uri="{BB962C8B-B14F-4D97-AF65-F5344CB8AC3E}">
        <p14:creationId xmlns:p14="http://schemas.microsoft.com/office/powerpoint/2010/main" val="826235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US" sz="4000" dirty="0" err="1">
                <a:solidFill>
                  <a:srgbClr val="FFFFFF"/>
                </a:solidFill>
              </a:rPr>
              <a:t>CaImAn</a:t>
            </a:r>
            <a:r>
              <a:rPr lang="en-US" sz="4000" dirty="0">
                <a:solidFill>
                  <a:srgbClr val="FFFFFF"/>
                </a:solidFill>
              </a:rPr>
              <a:t> – Overall activity of FOV neurons</a:t>
            </a:r>
            <a:endParaRPr lang="en-IL" sz="4000" dirty="0">
              <a:solidFill>
                <a:srgbClr val="FFFFFF"/>
              </a:solidFill>
            </a:endParaRPr>
          </a:p>
        </p:txBody>
      </p:sp>
      <p:pic>
        <p:nvPicPr>
          <p:cNvPr id="3" name="Picture 2" descr="A graph showing different colored lines&#10;&#10;Description automatically generated">
            <a:extLst>
              <a:ext uri="{FF2B5EF4-FFF2-40B4-BE49-F238E27FC236}">
                <a16:creationId xmlns:a16="http://schemas.microsoft.com/office/drawing/2014/main" id="{B52886F8-8CB3-60B8-3164-E009652C8C28}"/>
              </a:ext>
            </a:extLst>
          </p:cNvPr>
          <p:cNvPicPr>
            <a:picLocks noChangeAspect="1"/>
          </p:cNvPicPr>
          <p:nvPr/>
        </p:nvPicPr>
        <p:blipFill>
          <a:blip r:embed="rId3"/>
          <a:stretch>
            <a:fillRect/>
          </a:stretch>
        </p:blipFill>
        <p:spPr>
          <a:xfrm>
            <a:off x="2323647" y="1142364"/>
            <a:ext cx="7544706" cy="5010241"/>
          </a:xfrm>
          <a:prstGeom prst="rect">
            <a:avLst/>
          </a:prstGeom>
        </p:spPr>
      </p:pic>
    </p:spTree>
    <p:extLst>
      <p:ext uri="{BB962C8B-B14F-4D97-AF65-F5344CB8AC3E}">
        <p14:creationId xmlns:p14="http://schemas.microsoft.com/office/powerpoint/2010/main" val="2424168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US" sz="4000" dirty="0" err="1">
                <a:solidFill>
                  <a:srgbClr val="FFFFFF"/>
                </a:solidFill>
              </a:rPr>
              <a:t>CaImAn</a:t>
            </a:r>
            <a:r>
              <a:rPr lang="en-US" sz="4000" dirty="0">
                <a:solidFill>
                  <a:srgbClr val="FFFFFF"/>
                </a:solidFill>
              </a:rPr>
              <a:t> – Comparison to </a:t>
            </a:r>
            <a:r>
              <a:rPr lang="en-US" sz="4000" dirty="0" err="1">
                <a:solidFill>
                  <a:srgbClr val="FFFFFF"/>
                </a:solidFill>
              </a:rPr>
              <a:t>regions.json</a:t>
            </a:r>
            <a:endParaRPr lang="en-IL" sz="4000" dirty="0">
              <a:solidFill>
                <a:srgbClr val="FFFFFF"/>
              </a:solidFill>
            </a:endParaRPr>
          </a:p>
        </p:txBody>
      </p:sp>
      <p:pic>
        <p:nvPicPr>
          <p:cNvPr id="2" name="Picture 1">
            <a:extLst>
              <a:ext uri="{FF2B5EF4-FFF2-40B4-BE49-F238E27FC236}">
                <a16:creationId xmlns:a16="http://schemas.microsoft.com/office/drawing/2014/main" id="{EE7B9BE9-B315-8ADE-812E-F8DDCBF1092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866" y="1120819"/>
            <a:ext cx="5389971" cy="5408879"/>
          </a:xfrm>
          <a:prstGeom prst="rect">
            <a:avLst/>
          </a:prstGeom>
          <a:noFill/>
          <a:ln>
            <a:noFill/>
          </a:ln>
        </p:spPr>
      </p:pic>
      <p:pic>
        <p:nvPicPr>
          <p:cNvPr id="4" name="Picture 3" descr="A close-up of a hand&#10;&#10;Description automatically generated">
            <a:extLst>
              <a:ext uri="{FF2B5EF4-FFF2-40B4-BE49-F238E27FC236}">
                <a16:creationId xmlns:a16="http://schemas.microsoft.com/office/drawing/2014/main" id="{127C8EFB-9E8A-59A1-97FF-6B55E6C5B81F}"/>
              </a:ext>
            </a:extLst>
          </p:cNvPr>
          <p:cNvPicPr>
            <a:picLocks noChangeAspect="1"/>
          </p:cNvPicPr>
          <p:nvPr/>
        </p:nvPicPr>
        <p:blipFill>
          <a:blip r:embed="rId4"/>
          <a:stretch>
            <a:fillRect/>
          </a:stretch>
        </p:blipFill>
        <p:spPr>
          <a:xfrm>
            <a:off x="6161314" y="1277983"/>
            <a:ext cx="5066212" cy="5066212"/>
          </a:xfrm>
          <a:prstGeom prst="rect">
            <a:avLst/>
          </a:prstGeom>
        </p:spPr>
      </p:pic>
    </p:spTree>
    <p:extLst>
      <p:ext uri="{BB962C8B-B14F-4D97-AF65-F5344CB8AC3E}">
        <p14:creationId xmlns:p14="http://schemas.microsoft.com/office/powerpoint/2010/main" val="235707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IL" sz="4000" dirty="0">
                <a:solidFill>
                  <a:srgbClr val="FFFFFF"/>
                </a:solidFill>
              </a:rPr>
              <a:t>Goals</a:t>
            </a:r>
          </a:p>
        </p:txBody>
      </p:sp>
      <p:sp>
        <p:nvSpPr>
          <p:cNvPr id="4" name="TextBox 3">
            <a:extLst>
              <a:ext uri="{FF2B5EF4-FFF2-40B4-BE49-F238E27FC236}">
                <a16:creationId xmlns:a16="http://schemas.microsoft.com/office/drawing/2014/main" id="{5FA6C508-50EA-83A7-FF64-17B169D67D39}"/>
              </a:ext>
            </a:extLst>
          </p:cNvPr>
          <p:cNvSpPr txBox="1"/>
          <p:nvPr/>
        </p:nvSpPr>
        <p:spPr>
          <a:xfrm>
            <a:off x="910046" y="2828835"/>
            <a:ext cx="10371908" cy="1200329"/>
          </a:xfrm>
          <a:prstGeom prst="rect">
            <a:avLst/>
          </a:prstGeom>
          <a:noFill/>
        </p:spPr>
        <p:txBody>
          <a:bodyPr wrap="square" rtlCol="0">
            <a:spAutoFit/>
          </a:bodyPr>
          <a:lstStyle/>
          <a:p>
            <a:r>
              <a:rPr lang="en-US" dirty="0"/>
              <a:t>﻿The project aims to detect neurons in a time-lapse recording from a mouse’s visual cortex.</a:t>
            </a:r>
          </a:p>
          <a:p>
            <a:endParaRPr lang="en-US" dirty="0"/>
          </a:p>
          <a:p>
            <a:r>
              <a:rPr lang="en-US" dirty="0"/>
              <a:t>﻿Main goal: Write a script that can automatically detect the cells in the FOV, record their calcium activity and compare your results to the ground truth.</a:t>
            </a:r>
          </a:p>
        </p:txBody>
      </p:sp>
    </p:spTree>
    <p:extLst>
      <p:ext uri="{BB962C8B-B14F-4D97-AF65-F5344CB8AC3E}">
        <p14:creationId xmlns:p14="http://schemas.microsoft.com/office/powerpoint/2010/main" val="165902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IL" sz="4000" dirty="0">
                <a:solidFill>
                  <a:srgbClr val="FFFFFF"/>
                </a:solidFill>
              </a:rPr>
              <a:t>Noise reduction and Thresholding</a:t>
            </a:r>
          </a:p>
        </p:txBody>
      </p:sp>
      <p:sp>
        <p:nvSpPr>
          <p:cNvPr id="4" name="TextBox 3">
            <a:extLst>
              <a:ext uri="{FF2B5EF4-FFF2-40B4-BE49-F238E27FC236}">
                <a16:creationId xmlns:a16="http://schemas.microsoft.com/office/drawing/2014/main" id="{3E9E8BAB-5D9E-A3D0-21EC-D3F3759AFD83}"/>
              </a:ext>
            </a:extLst>
          </p:cNvPr>
          <p:cNvSpPr txBox="1"/>
          <p:nvPr/>
        </p:nvSpPr>
        <p:spPr>
          <a:xfrm>
            <a:off x="1593669" y="1079861"/>
            <a:ext cx="3799823" cy="369332"/>
          </a:xfrm>
          <a:prstGeom prst="rect">
            <a:avLst/>
          </a:prstGeom>
          <a:noFill/>
        </p:spPr>
        <p:txBody>
          <a:bodyPr wrap="none" rtlCol="0">
            <a:spAutoFit/>
          </a:bodyPr>
          <a:lstStyle/>
          <a:p>
            <a:r>
              <a:rPr lang="en-US" dirty="0"/>
              <a:t>T</a:t>
            </a:r>
            <a:r>
              <a:rPr lang="en-IL" dirty="0"/>
              <a:t>hresholding with no noise reduction</a:t>
            </a:r>
            <a:r>
              <a:rPr lang="en-US" dirty="0"/>
              <a:t>:</a:t>
            </a:r>
            <a:r>
              <a:rPr lang="en-IL" dirty="0"/>
              <a:t> </a:t>
            </a:r>
          </a:p>
        </p:txBody>
      </p:sp>
      <p:pic>
        <p:nvPicPr>
          <p:cNvPr id="9" name="Picture 8" descr="A comparison of a black and white image&#10;&#10;Description automatically generated">
            <a:extLst>
              <a:ext uri="{FF2B5EF4-FFF2-40B4-BE49-F238E27FC236}">
                <a16:creationId xmlns:a16="http://schemas.microsoft.com/office/drawing/2014/main" id="{BCEBB436-3B27-85D7-CA4C-CD3680CFE6BE}"/>
              </a:ext>
            </a:extLst>
          </p:cNvPr>
          <p:cNvPicPr>
            <a:picLocks noChangeAspect="1"/>
          </p:cNvPicPr>
          <p:nvPr/>
        </p:nvPicPr>
        <p:blipFill>
          <a:blip r:embed="rId3"/>
          <a:stretch>
            <a:fillRect/>
          </a:stretch>
        </p:blipFill>
        <p:spPr>
          <a:xfrm>
            <a:off x="1593669" y="1521820"/>
            <a:ext cx="7480300" cy="1828800"/>
          </a:xfrm>
          <a:prstGeom prst="rect">
            <a:avLst/>
          </a:prstGeom>
        </p:spPr>
      </p:pic>
      <p:sp>
        <p:nvSpPr>
          <p:cNvPr id="10" name="TextBox 9">
            <a:extLst>
              <a:ext uri="{FF2B5EF4-FFF2-40B4-BE49-F238E27FC236}">
                <a16:creationId xmlns:a16="http://schemas.microsoft.com/office/drawing/2014/main" id="{6CFAB282-349D-D3B6-9EC3-0559FC0C6633}"/>
              </a:ext>
            </a:extLst>
          </p:cNvPr>
          <p:cNvSpPr txBox="1"/>
          <p:nvPr/>
        </p:nvSpPr>
        <p:spPr>
          <a:xfrm>
            <a:off x="1593669" y="3614055"/>
            <a:ext cx="7484806" cy="369332"/>
          </a:xfrm>
          <a:prstGeom prst="rect">
            <a:avLst/>
          </a:prstGeom>
          <a:noFill/>
        </p:spPr>
        <p:txBody>
          <a:bodyPr wrap="none" rtlCol="0">
            <a:spAutoFit/>
          </a:bodyPr>
          <a:lstStyle/>
          <a:p>
            <a:r>
              <a:rPr lang="en-US" dirty="0"/>
              <a:t>A</a:t>
            </a:r>
            <a:r>
              <a:rPr lang="en-IL" dirty="0"/>
              <a:t>p</a:t>
            </a:r>
            <a:r>
              <a:rPr lang="en-US" dirty="0"/>
              <a:t>p</a:t>
            </a:r>
            <a:r>
              <a:rPr lang="en-IL" dirty="0"/>
              <a:t>lying both thresholding and noise reduction using morphological opening:</a:t>
            </a:r>
          </a:p>
        </p:txBody>
      </p:sp>
      <p:pic>
        <p:nvPicPr>
          <p:cNvPr id="12" name="Picture 11" descr="A comparison of a black and white image&#10;&#10;Description automatically generated">
            <a:extLst>
              <a:ext uri="{FF2B5EF4-FFF2-40B4-BE49-F238E27FC236}">
                <a16:creationId xmlns:a16="http://schemas.microsoft.com/office/drawing/2014/main" id="{F7B369BB-764E-5D6B-9541-374E38F83B48}"/>
              </a:ext>
            </a:extLst>
          </p:cNvPr>
          <p:cNvPicPr>
            <a:picLocks noChangeAspect="1"/>
          </p:cNvPicPr>
          <p:nvPr/>
        </p:nvPicPr>
        <p:blipFill>
          <a:blip r:embed="rId4"/>
          <a:stretch>
            <a:fillRect/>
          </a:stretch>
        </p:blipFill>
        <p:spPr>
          <a:xfrm>
            <a:off x="1580969" y="3983387"/>
            <a:ext cx="7493000" cy="1828800"/>
          </a:xfrm>
          <a:prstGeom prst="rect">
            <a:avLst/>
          </a:prstGeom>
        </p:spPr>
      </p:pic>
    </p:spTree>
    <p:extLst>
      <p:ext uri="{BB962C8B-B14F-4D97-AF65-F5344CB8AC3E}">
        <p14:creationId xmlns:p14="http://schemas.microsoft.com/office/powerpoint/2010/main" val="2460201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IL" sz="4000" dirty="0">
                <a:solidFill>
                  <a:srgbClr val="FFFFFF"/>
                </a:solidFill>
              </a:rPr>
              <a:t>Edge Detection</a:t>
            </a:r>
          </a:p>
        </p:txBody>
      </p:sp>
      <p:pic>
        <p:nvPicPr>
          <p:cNvPr id="7" name="Picture 6" descr="A comparison of images of stars&#10;&#10;Description automatically generated with medium confidence">
            <a:extLst>
              <a:ext uri="{FF2B5EF4-FFF2-40B4-BE49-F238E27FC236}">
                <a16:creationId xmlns:a16="http://schemas.microsoft.com/office/drawing/2014/main" id="{EA17438F-7372-6667-07CF-114368B937AB}"/>
              </a:ext>
            </a:extLst>
          </p:cNvPr>
          <p:cNvPicPr>
            <a:picLocks noChangeAspect="1"/>
          </p:cNvPicPr>
          <p:nvPr/>
        </p:nvPicPr>
        <p:blipFill>
          <a:blip r:embed="rId3"/>
          <a:stretch>
            <a:fillRect/>
          </a:stretch>
        </p:blipFill>
        <p:spPr>
          <a:xfrm>
            <a:off x="1992772" y="1191079"/>
            <a:ext cx="8206455" cy="3973104"/>
          </a:xfrm>
          <a:prstGeom prst="rect">
            <a:avLst/>
          </a:prstGeom>
        </p:spPr>
      </p:pic>
      <p:sp>
        <p:nvSpPr>
          <p:cNvPr id="8" name="TextBox 7">
            <a:extLst>
              <a:ext uri="{FF2B5EF4-FFF2-40B4-BE49-F238E27FC236}">
                <a16:creationId xmlns:a16="http://schemas.microsoft.com/office/drawing/2014/main" id="{C67B5D8D-5EF8-B097-6871-7B443C9B3377}"/>
              </a:ext>
            </a:extLst>
          </p:cNvPr>
          <p:cNvSpPr txBox="1"/>
          <p:nvPr/>
        </p:nvSpPr>
        <p:spPr>
          <a:xfrm>
            <a:off x="2399976" y="5666921"/>
            <a:ext cx="7799251" cy="369332"/>
          </a:xfrm>
          <a:prstGeom prst="rect">
            <a:avLst/>
          </a:prstGeom>
          <a:noFill/>
        </p:spPr>
        <p:txBody>
          <a:bodyPr wrap="none" rtlCol="0">
            <a:spAutoFit/>
          </a:bodyPr>
          <a:lstStyle/>
          <a:p>
            <a:r>
              <a:rPr lang="en-IL" dirty="0"/>
              <a:t>However, we found that is wasn’t necessary for segmentation process in this case</a:t>
            </a:r>
          </a:p>
        </p:txBody>
      </p:sp>
    </p:spTree>
    <p:extLst>
      <p:ext uri="{BB962C8B-B14F-4D97-AF65-F5344CB8AC3E}">
        <p14:creationId xmlns:p14="http://schemas.microsoft.com/office/powerpoint/2010/main" val="199481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IL" sz="4000" dirty="0">
                <a:solidFill>
                  <a:srgbClr val="FFFFFF"/>
                </a:solidFill>
              </a:rPr>
              <a:t>Contour Based Segmentation</a:t>
            </a:r>
          </a:p>
        </p:txBody>
      </p:sp>
      <p:sp>
        <p:nvSpPr>
          <p:cNvPr id="13" name="TextBox 12">
            <a:extLst>
              <a:ext uri="{FF2B5EF4-FFF2-40B4-BE49-F238E27FC236}">
                <a16:creationId xmlns:a16="http://schemas.microsoft.com/office/drawing/2014/main" id="{677E9B32-6B18-812D-EF69-5BBF1F915C63}"/>
              </a:ext>
            </a:extLst>
          </p:cNvPr>
          <p:cNvSpPr txBox="1"/>
          <p:nvPr/>
        </p:nvSpPr>
        <p:spPr>
          <a:xfrm>
            <a:off x="2277292" y="2560320"/>
            <a:ext cx="7637416" cy="1938992"/>
          </a:xfrm>
          <a:prstGeom prst="rect">
            <a:avLst/>
          </a:prstGeom>
          <a:noFill/>
        </p:spPr>
        <p:txBody>
          <a:bodyPr wrap="square" rtlCol="0">
            <a:spAutoFit/>
          </a:bodyPr>
          <a:lstStyle/>
          <a:p>
            <a:r>
              <a:rPr lang="en-IL" sz="2000" dirty="0">
                <a:effectLst/>
                <a:latin typeface="Aptos" panose="020B0004020202020204" pitchFamily="34" charset="0"/>
                <a:ea typeface="Aptos" panose="020B0004020202020204" pitchFamily="34" charset="0"/>
                <a:cs typeface="Arial" panose="020B0604020202020204" pitchFamily="34" charset="0"/>
              </a:rPr>
              <a:t>A contour is a curve joining continuous points along the boundary of an object in the image</a:t>
            </a:r>
            <a:r>
              <a:rPr lang="en-US" sz="2000" dirty="0">
                <a:effectLst/>
                <a:latin typeface="Aptos" panose="020B0004020202020204" pitchFamily="34" charset="0"/>
                <a:ea typeface="Aptos" panose="020B0004020202020204" pitchFamily="34" charset="0"/>
                <a:cs typeface="Arial" panose="020B0604020202020204" pitchFamily="34" charset="0"/>
              </a:rPr>
              <a:t>. </a:t>
            </a:r>
            <a:r>
              <a:rPr lang="en-IL" sz="2000" dirty="0">
                <a:effectLst/>
                <a:latin typeface="Aptos" panose="020B0004020202020204" pitchFamily="34" charset="0"/>
                <a:ea typeface="Aptos" panose="020B0004020202020204" pitchFamily="34" charset="0"/>
                <a:cs typeface="Arial" panose="020B0604020202020204" pitchFamily="34" charset="0"/>
              </a:rPr>
              <a:t>Contours offer advantages over methods that rely solely on geometric shapes like circles for recognizing cells, especially when cells do not have a perfect circular shape. </a:t>
            </a:r>
            <a:r>
              <a:rPr lang="en-US" sz="2000" dirty="0">
                <a:effectLst/>
                <a:latin typeface="Aptos" panose="020B0004020202020204" pitchFamily="34" charset="0"/>
                <a:ea typeface="Aptos" panose="020B0004020202020204" pitchFamily="34" charset="0"/>
                <a:cs typeface="Arial" panose="020B0604020202020204" pitchFamily="34" charset="0"/>
              </a:rPr>
              <a:t>T</a:t>
            </a:r>
            <a:r>
              <a:rPr lang="en-IL" sz="2000" dirty="0">
                <a:effectLst/>
                <a:latin typeface="Aptos" panose="020B0004020202020204" pitchFamily="34" charset="0"/>
                <a:ea typeface="Aptos" panose="020B0004020202020204" pitchFamily="34" charset="0"/>
                <a:cs typeface="Arial" panose="020B0604020202020204" pitchFamily="34" charset="0"/>
              </a:rPr>
              <a:t>h</a:t>
            </a:r>
            <a:r>
              <a:rPr lang="en-US" sz="2000" dirty="0" err="1">
                <a:effectLst/>
                <a:latin typeface="Aptos" panose="020B0004020202020204" pitchFamily="34" charset="0"/>
                <a:ea typeface="Aptos" panose="020B0004020202020204" pitchFamily="34" charset="0"/>
                <a:cs typeface="Arial" panose="020B0604020202020204" pitchFamily="34" charset="0"/>
              </a:rPr>
              <a:t>i</a:t>
            </a:r>
            <a:r>
              <a:rPr lang="en-IL" sz="2000" dirty="0">
                <a:effectLst/>
                <a:latin typeface="Aptos" panose="020B0004020202020204" pitchFamily="34" charset="0"/>
                <a:ea typeface="Aptos" panose="020B0004020202020204" pitchFamily="34" charset="0"/>
                <a:cs typeface="Arial" panose="020B0604020202020204" pitchFamily="34" charset="0"/>
              </a:rPr>
              <a:t>s method can accurately identify and delineate cells, even when they deviate from a perfect circular shape</a:t>
            </a:r>
            <a:r>
              <a:rPr lang="en-IL" sz="2000" dirty="0">
                <a:effectLst/>
              </a:rPr>
              <a:t> </a:t>
            </a:r>
            <a:endParaRPr lang="en-IL" sz="2000" dirty="0"/>
          </a:p>
        </p:txBody>
      </p:sp>
    </p:spTree>
    <p:extLst>
      <p:ext uri="{BB962C8B-B14F-4D97-AF65-F5344CB8AC3E}">
        <p14:creationId xmlns:p14="http://schemas.microsoft.com/office/powerpoint/2010/main" val="3135220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IL" sz="4000" dirty="0">
                <a:solidFill>
                  <a:srgbClr val="FFFFFF"/>
                </a:solidFill>
              </a:rPr>
              <a:t>Contour Based Segmentation</a:t>
            </a:r>
          </a:p>
        </p:txBody>
      </p:sp>
      <p:pic>
        <p:nvPicPr>
          <p:cNvPr id="4" name="Picture 3" descr="A black background with white dots&#10;&#10;Description automatically generated">
            <a:extLst>
              <a:ext uri="{FF2B5EF4-FFF2-40B4-BE49-F238E27FC236}">
                <a16:creationId xmlns:a16="http://schemas.microsoft.com/office/drawing/2014/main" id="{0A3E81BF-00D6-0F0F-05DD-4C291BD69DE8}"/>
              </a:ext>
            </a:extLst>
          </p:cNvPr>
          <p:cNvPicPr>
            <a:picLocks noChangeAspect="1"/>
          </p:cNvPicPr>
          <p:nvPr/>
        </p:nvPicPr>
        <p:blipFill>
          <a:blip r:embed="rId3"/>
          <a:stretch>
            <a:fillRect/>
          </a:stretch>
        </p:blipFill>
        <p:spPr>
          <a:xfrm>
            <a:off x="1621971" y="2063025"/>
            <a:ext cx="7467600" cy="1460500"/>
          </a:xfrm>
          <a:prstGeom prst="rect">
            <a:avLst/>
          </a:prstGeom>
        </p:spPr>
      </p:pic>
      <p:sp>
        <p:nvSpPr>
          <p:cNvPr id="9" name="TextBox 8">
            <a:extLst>
              <a:ext uri="{FF2B5EF4-FFF2-40B4-BE49-F238E27FC236}">
                <a16:creationId xmlns:a16="http://schemas.microsoft.com/office/drawing/2014/main" id="{694C1562-EBFD-E180-483A-510DAFC73590}"/>
              </a:ext>
            </a:extLst>
          </p:cNvPr>
          <p:cNvSpPr txBox="1"/>
          <p:nvPr/>
        </p:nvSpPr>
        <p:spPr>
          <a:xfrm>
            <a:off x="1621971" y="1612591"/>
            <a:ext cx="2166747" cy="369332"/>
          </a:xfrm>
          <a:prstGeom prst="rect">
            <a:avLst/>
          </a:prstGeom>
          <a:noFill/>
        </p:spPr>
        <p:txBody>
          <a:bodyPr wrap="none" rtlCol="0">
            <a:spAutoFit/>
          </a:bodyPr>
          <a:lstStyle/>
          <a:p>
            <a:r>
              <a:rPr lang="en-US" dirty="0"/>
              <a:t>W</a:t>
            </a:r>
            <a:r>
              <a:rPr lang="en-IL" dirty="0"/>
              <a:t>ith edge detection:</a:t>
            </a:r>
          </a:p>
        </p:txBody>
      </p:sp>
      <p:sp>
        <p:nvSpPr>
          <p:cNvPr id="10" name="TextBox 9">
            <a:extLst>
              <a:ext uri="{FF2B5EF4-FFF2-40B4-BE49-F238E27FC236}">
                <a16:creationId xmlns:a16="http://schemas.microsoft.com/office/drawing/2014/main" id="{84D16D14-E253-1855-BFCA-FBCE89CBC247}"/>
              </a:ext>
            </a:extLst>
          </p:cNvPr>
          <p:cNvSpPr txBox="1"/>
          <p:nvPr/>
        </p:nvSpPr>
        <p:spPr>
          <a:xfrm>
            <a:off x="1621971" y="3735977"/>
            <a:ext cx="2487348" cy="369332"/>
          </a:xfrm>
          <a:prstGeom prst="rect">
            <a:avLst/>
          </a:prstGeom>
          <a:noFill/>
        </p:spPr>
        <p:txBody>
          <a:bodyPr wrap="none" rtlCol="0">
            <a:spAutoFit/>
          </a:bodyPr>
          <a:lstStyle/>
          <a:p>
            <a:r>
              <a:rPr lang="en-US" dirty="0"/>
              <a:t>W</a:t>
            </a:r>
            <a:r>
              <a:rPr lang="en-IL" dirty="0"/>
              <a:t>ithout edge detection:</a:t>
            </a:r>
          </a:p>
        </p:txBody>
      </p:sp>
      <p:pic>
        <p:nvPicPr>
          <p:cNvPr id="12" name="Picture 11" descr="A comparison of a black background&#10;&#10;Description automatically generated with medium confidence">
            <a:extLst>
              <a:ext uri="{FF2B5EF4-FFF2-40B4-BE49-F238E27FC236}">
                <a16:creationId xmlns:a16="http://schemas.microsoft.com/office/drawing/2014/main" id="{A542563B-BCD4-F2BE-D9EF-5F903B8B0925}"/>
              </a:ext>
            </a:extLst>
          </p:cNvPr>
          <p:cNvPicPr>
            <a:picLocks noChangeAspect="1"/>
          </p:cNvPicPr>
          <p:nvPr/>
        </p:nvPicPr>
        <p:blipFill>
          <a:blip r:embed="rId4"/>
          <a:stretch>
            <a:fillRect/>
          </a:stretch>
        </p:blipFill>
        <p:spPr>
          <a:xfrm>
            <a:off x="1685290" y="4317761"/>
            <a:ext cx="5926002" cy="1428680"/>
          </a:xfrm>
          <a:prstGeom prst="rect">
            <a:avLst/>
          </a:prstGeom>
        </p:spPr>
      </p:pic>
    </p:spTree>
    <p:extLst>
      <p:ext uri="{BB962C8B-B14F-4D97-AF65-F5344CB8AC3E}">
        <p14:creationId xmlns:p14="http://schemas.microsoft.com/office/powerpoint/2010/main" val="3027287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IL" sz="4000" dirty="0">
                <a:solidFill>
                  <a:srgbClr val="FFFFFF"/>
                </a:solidFill>
              </a:rPr>
              <a:t>Combined Segmentation Pattern</a:t>
            </a:r>
          </a:p>
        </p:txBody>
      </p:sp>
      <p:pic>
        <p:nvPicPr>
          <p:cNvPr id="3" name="Picture 2">
            <a:extLst>
              <a:ext uri="{FF2B5EF4-FFF2-40B4-BE49-F238E27FC236}">
                <a16:creationId xmlns:a16="http://schemas.microsoft.com/office/drawing/2014/main" id="{333FE8F4-B689-8F5C-26CF-02EE70E537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888" y="2552927"/>
            <a:ext cx="9867539" cy="2381500"/>
          </a:xfrm>
          <a:prstGeom prst="rect">
            <a:avLst/>
          </a:prstGeom>
        </p:spPr>
      </p:pic>
      <p:sp>
        <p:nvSpPr>
          <p:cNvPr id="2" name="TextBox 1">
            <a:extLst>
              <a:ext uri="{FF2B5EF4-FFF2-40B4-BE49-F238E27FC236}">
                <a16:creationId xmlns:a16="http://schemas.microsoft.com/office/drawing/2014/main" id="{BF2C97B0-7F46-1E51-3DD4-81F7E6545B89}"/>
              </a:ext>
            </a:extLst>
          </p:cNvPr>
          <p:cNvSpPr txBox="1"/>
          <p:nvPr/>
        </p:nvSpPr>
        <p:spPr>
          <a:xfrm>
            <a:off x="3875314" y="4934427"/>
            <a:ext cx="1642309" cy="276999"/>
          </a:xfrm>
          <a:prstGeom prst="rect">
            <a:avLst/>
          </a:prstGeom>
          <a:noFill/>
        </p:spPr>
        <p:txBody>
          <a:bodyPr wrap="none" rtlCol="0">
            <a:spAutoFit/>
          </a:bodyPr>
          <a:lstStyle/>
          <a:p>
            <a:r>
              <a:rPr lang="en-US" sz="1200" dirty="0"/>
              <a:t>R</a:t>
            </a:r>
            <a:r>
              <a:rPr lang="en-IL" sz="1200" dirty="0"/>
              <a:t>emoving intersections</a:t>
            </a:r>
          </a:p>
        </p:txBody>
      </p:sp>
      <p:sp>
        <p:nvSpPr>
          <p:cNvPr id="4" name="TextBox 3">
            <a:extLst>
              <a:ext uri="{FF2B5EF4-FFF2-40B4-BE49-F238E27FC236}">
                <a16:creationId xmlns:a16="http://schemas.microsoft.com/office/drawing/2014/main" id="{540827BA-97F6-4A06-A8E9-FE4332732A0F}"/>
              </a:ext>
            </a:extLst>
          </p:cNvPr>
          <p:cNvSpPr txBox="1"/>
          <p:nvPr/>
        </p:nvSpPr>
        <p:spPr>
          <a:xfrm>
            <a:off x="6427529" y="4934427"/>
            <a:ext cx="1788495" cy="461665"/>
          </a:xfrm>
          <a:prstGeom prst="rect">
            <a:avLst/>
          </a:prstGeom>
          <a:noFill/>
        </p:spPr>
        <p:txBody>
          <a:bodyPr wrap="square" rtlCol="0">
            <a:spAutoFit/>
          </a:bodyPr>
          <a:lstStyle/>
          <a:p>
            <a:r>
              <a:rPr lang="en-IL" sz="1200" dirty="0">
                <a:latin typeface="Aptos" panose="020B0004020202020204" pitchFamily="34" charset="0"/>
                <a:ea typeface="Aptos" panose="020B0004020202020204" pitchFamily="34" charset="0"/>
                <a:cs typeface="Arial" panose="020B0604020202020204" pitchFamily="34" charset="0"/>
              </a:rPr>
              <a:t>F</a:t>
            </a:r>
            <a:r>
              <a:rPr lang="en-IL" sz="1200" dirty="0">
                <a:effectLst/>
                <a:latin typeface="Aptos" panose="020B0004020202020204" pitchFamily="34" charset="0"/>
                <a:ea typeface="Aptos" panose="020B0004020202020204" pitchFamily="34" charset="0"/>
                <a:cs typeface="Arial" panose="020B0604020202020204" pitchFamily="34" charset="0"/>
              </a:rPr>
              <a:t>iltering contours based on</a:t>
            </a:r>
            <a:r>
              <a:rPr lang="en-US" sz="1200" dirty="0">
                <a:effectLst/>
                <a:latin typeface="Aptos" panose="020B0004020202020204" pitchFamily="34" charset="0"/>
                <a:ea typeface="Aptos" panose="020B0004020202020204" pitchFamily="34" charset="0"/>
                <a:cs typeface="Arial" panose="020B0604020202020204" pitchFamily="34" charset="0"/>
              </a:rPr>
              <a:t> </a:t>
            </a:r>
            <a:r>
              <a:rPr lang="en-IL" sz="1200" dirty="0">
                <a:effectLst/>
                <a:latin typeface="Aptos" panose="020B0004020202020204" pitchFamily="34" charset="0"/>
                <a:ea typeface="Aptos" panose="020B0004020202020204" pitchFamily="34" charset="0"/>
                <a:cs typeface="Arial" panose="020B0604020202020204" pitchFamily="34" charset="0"/>
              </a:rPr>
              <a:t>minimum area </a:t>
            </a:r>
            <a:endParaRPr lang="en-IL" sz="1200" dirty="0"/>
          </a:p>
        </p:txBody>
      </p:sp>
      <p:sp>
        <p:nvSpPr>
          <p:cNvPr id="7" name="TextBox 6">
            <a:extLst>
              <a:ext uri="{FF2B5EF4-FFF2-40B4-BE49-F238E27FC236}">
                <a16:creationId xmlns:a16="http://schemas.microsoft.com/office/drawing/2014/main" id="{00856E73-53D2-2DC3-D5FF-9C3345A26750}"/>
              </a:ext>
            </a:extLst>
          </p:cNvPr>
          <p:cNvSpPr txBox="1"/>
          <p:nvPr/>
        </p:nvSpPr>
        <p:spPr>
          <a:xfrm>
            <a:off x="8940349" y="4934427"/>
            <a:ext cx="1628972" cy="276999"/>
          </a:xfrm>
          <a:prstGeom prst="rect">
            <a:avLst/>
          </a:prstGeom>
          <a:noFill/>
        </p:spPr>
        <p:txBody>
          <a:bodyPr wrap="none" rtlCol="0">
            <a:spAutoFit/>
          </a:bodyPr>
          <a:lstStyle/>
          <a:p>
            <a:r>
              <a:rPr lang="en-IL" sz="1200" dirty="0">
                <a:latin typeface="Aptos" panose="020B0004020202020204" pitchFamily="34" charset="0"/>
                <a:ea typeface="Aptos" panose="020B0004020202020204" pitchFamily="34" charset="0"/>
                <a:cs typeface="Arial" panose="020B0604020202020204" pitchFamily="34" charset="0"/>
              </a:rPr>
              <a:t>A</a:t>
            </a:r>
            <a:r>
              <a:rPr lang="en-IL" sz="1200" dirty="0">
                <a:effectLst/>
                <a:latin typeface="Aptos" panose="020B0004020202020204" pitchFamily="34" charset="0"/>
                <a:ea typeface="Aptos" panose="020B0004020202020204" pitchFamily="34" charset="0"/>
                <a:cs typeface="Arial" panose="020B0604020202020204" pitchFamily="34" charset="0"/>
              </a:rPr>
              <a:t>dding an upper limit </a:t>
            </a:r>
            <a:endParaRPr lang="en-IL" sz="1200" dirty="0"/>
          </a:p>
        </p:txBody>
      </p:sp>
    </p:spTree>
    <p:extLst>
      <p:ext uri="{BB962C8B-B14F-4D97-AF65-F5344CB8AC3E}">
        <p14:creationId xmlns:p14="http://schemas.microsoft.com/office/powerpoint/2010/main" val="1506828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IL" sz="4000" dirty="0">
                <a:solidFill>
                  <a:srgbClr val="FFFFFF"/>
                </a:solidFill>
              </a:rPr>
              <a:t>Cell Identification</a:t>
            </a:r>
          </a:p>
        </p:txBody>
      </p:sp>
      <p:pic>
        <p:nvPicPr>
          <p:cNvPr id="7" name="Picture 6" descr="A screenshot of a cell phone&#10;&#10;Description automatically generated">
            <a:extLst>
              <a:ext uri="{FF2B5EF4-FFF2-40B4-BE49-F238E27FC236}">
                <a16:creationId xmlns:a16="http://schemas.microsoft.com/office/drawing/2014/main" id="{44202110-EFED-A4B7-B913-57D99FDFDAE9}"/>
              </a:ext>
            </a:extLst>
          </p:cNvPr>
          <p:cNvPicPr>
            <a:picLocks noChangeAspect="1"/>
          </p:cNvPicPr>
          <p:nvPr/>
        </p:nvPicPr>
        <p:blipFill>
          <a:blip r:embed="rId3"/>
          <a:stretch>
            <a:fillRect/>
          </a:stretch>
        </p:blipFill>
        <p:spPr>
          <a:xfrm>
            <a:off x="3584756" y="1482089"/>
            <a:ext cx="4604476" cy="4795335"/>
          </a:xfrm>
          <a:prstGeom prst="rect">
            <a:avLst/>
          </a:prstGeom>
        </p:spPr>
      </p:pic>
    </p:spTree>
    <p:extLst>
      <p:ext uri="{BB962C8B-B14F-4D97-AF65-F5344CB8AC3E}">
        <p14:creationId xmlns:p14="http://schemas.microsoft.com/office/powerpoint/2010/main" val="120071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F1768-6A0F-4C09-ED3F-BF34BE313DBB}"/>
              </a:ext>
            </a:extLst>
          </p:cNvPr>
          <p:cNvPicPr>
            <a:picLocks noChangeAspect="1"/>
          </p:cNvPicPr>
          <p:nvPr/>
        </p:nvPicPr>
        <p:blipFill>
          <a:blip r:embed="rId2"/>
          <a:stretch>
            <a:fillRect/>
          </a:stretch>
        </p:blipFill>
        <p:spPr>
          <a:xfrm>
            <a:off x="-37652" y="-126124"/>
            <a:ext cx="12267304" cy="952567"/>
          </a:xfrm>
          <a:prstGeom prst="rect">
            <a:avLst/>
          </a:prstGeom>
        </p:spPr>
      </p:pic>
      <p:sp>
        <p:nvSpPr>
          <p:cNvPr id="6" name="Title 1">
            <a:extLst>
              <a:ext uri="{FF2B5EF4-FFF2-40B4-BE49-F238E27FC236}">
                <a16:creationId xmlns:a16="http://schemas.microsoft.com/office/drawing/2014/main" id="{2E0D2A07-E174-DC97-3BF4-DF7AA31B0085}"/>
              </a:ext>
            </a:extLst>
          </p:cNvPr>
          <p:cNvSpPr>
            <a:spLocks noGrp="1"/>
          </p:cNvSpPr>
          <p:nvPr>
            <p:ph type="title"/>
          </p:nvPr>
        </p:nvSpPr>
        <p:spPr>
          <a:xfrm>
            <a:off x="504495" y="-126124"/>
            <a:ext cx="9895951" cy="1033669"/>
          </a:xfrm>
        </p:spPr>
        <p:txBody>
          <a:bodyPr>
            <a:normAutofit/>
          </a:bodyPr>
          <a:lstStyle/>
          <a:p>
            <a:r>
              <a:rPr lang="en-US" sz="4000" dirty="0">
                <a:solidFill>
                  <a:srgbClr val="FFFFFF"/>
                </a:solidFill>
              </a:rPr>
              <a:t>Improvements</a:t>
            </a:r>
            <a:endParaRPr lang="en-IL" sz="4000" dirty="0">
              <a:solidFill>
                <a:srgbClr val="FFFFFF"/>
              </a:solidFill>
            </a:endParaRPr>
          </a:p>
        </p:txBody>
      </p:sp>
      <p:sp>
        <p:nvSpPr>
          <p:cNvPr id="2" name="TextBox 1">
            <a:extLst>
              <a:ext uri="{FF2B5EF4-FFF2-40B4-BE49-F238E27FC236}">
                <a16:creationId xmlns:a16="http://schemas.microsoft.com/office/drawing/2014/main" id="{4C71CF60-118D-ACC5-312D-C53363ED5C54}"/>
              </a:ext>
            </a:extLst>
          </p:cNvPr>
          <p:cNvSpPr txBox="1"/>
          <p:nvPr/>
        </p:nvSpPr>
        <p:spPr>
          <a:xfrm>
            <a:off x="1515291" y="2413337"/>
            <a:ext cx="8647611" cy="2031325"/>
          </a:xfrm>
          <a:prstGeom prst="rect">
            <a:avLst/>
          </a:prstGeom>
          <a:noFill/>
        </p:spPr>
        <p:txBody>
          <a:bodyPr wrap="square" rtlCol="0">
            <a:spAutoFit/>
          </a:bodyPr>
          <a:lstStyle/>
          <a:p>
            <a:r>
              <a:rPr lang="en-IL" dirty="0"/>
              <a:t>We can </a:t>
            </a:r>
            <a:r>
              <a:rPr lang="en-US" dirty="0"/>
              <a:t>increase the number of detected cells by experimenting with various parameters in the code, such as the minimum and maximum contour area or the parameters od the simple thresholding, but it comes at the expense of distinguishing between cells (often resulting in multiple cells being considered as one).</a:t>
            </a:r>
          </a:p>
          <a:p>
            <a:endParaRPr lang="en-US" dirty="0"/>
          </a:p>
          <a:p>
            <a:endParaRPr lang="en-US" dirty="0"/>
          </a:p>
          <a:p>
            <a:endParaRPr lang="en-IL" dirty="0"/>
          </a:p>
        </p:txBody>
      </p:sp>
    </p:spTree>
    <p:extLst>
      <p:ext uri="{BB962C8B-B14F-4D97-AF65-F5344CB8AC3E}">
        <p14:creationId xmlns:p14="http://schemas.microsoft.com/office/powerpoint/2010/main" val="3553796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15980</TotalTime>
  <Words>341</Words>
  <Application>Microsoft Office PowerPoint</Application>
  <PresentationFormat>Widescreen</PresentationFormat>
  <Paragraphs>32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Calibri</vt:lpstr>
      <vt:lpstr>Calibri Light</vt:lpstr>
      <vt:lpstr>Office Theme</vt:lpstr>
      <vt:lpstr>Biological Signals Analysis- 2024A</vt:lpstr>
      <vt:lpstr>Goals</vt:lpstr>
      <vt:lpstr>Noise reduction and Thresholding</vt:lpstr>
      <vt:lpstr>Edge Detection</vt:lpstr>
      <vt:lpstr>Contour Based Segmentation</vt:lpstr>
      <vt:lpstr>Contour Based Segmentation</vt:lpstr>
      <vt:lpstr>Combined Segmentation Pattern</vt:lpstr>
      <vt:lpstr>Cell Identification</vt:lpstr>
      <vt:lpstr>Improvements</vt:lpstr>
      <vt:lpstr>CaImAn Python Library</vt:lpstr>
      <vt:lpstr>CaImAn – Main pipeline</vt:lpstr>
      <vt:lpstr>CaImAn – Motion Correction</vt:lpstr>
      <vt:lpstr>CaImAn – Source Separation</vt:lpstr>
      <vt:lpstr>CaImAn – Overall activity of FOV neurons</vt:lpstr>
      <vt:lpstr>CaImAn – Comparison to regions.json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Jurnal Club- 03/09/23</dc:title>
  <dc:creator>DADEKEL2</dc:creator>
  <cp:lastModifiedBy>ziv bentulila</cp:lastModifiedBy>
  <cp:revision>10</cp:revision>
  <dcterms:created xsi:type="dcterms:W3CDTF">2023-08-30T07:50:53Z</dcterms:created>
  <dcterms:modified xsi:type="dcterms:W3CDTF">2024-06-03T15:23:26Z</dcterms:modified>
</cp:coreProperties>
</file>